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25"/>
  </p:notesMasterIdLst>
  <p:handoutMasterIdLst>
    <p:handoutMasterId r:id="rId26"/>
  </p:handoutMasterIdLst>
  <p:sldIdLst>
    <p:sldId id="313" r:id="rId5"/>
    <p:sldId id="854" r:id="rId6"/>
    <p:sldId id="724" r:id="rId7"/>
    <p:sldId id="795" r:id="rId8"/>
    <p:sldId id="727" r:id="rId9"/>
    <p:sldId id="788" r:id="rId10"/>
    <p:sldId id="789" r:id="rId11"/>
    <p:sldId id="790" r:id="rId12"/>
    <p:sldId id="796" r:id="rId13"/>
    <p:sldId id="797" r:id="rId14"/>
    <p:sldId id="732" r:id="rId15"/>
    <p:sldId id="794" r:id="rId16"/>
    <p:sldId id="731" r:id="rId17"/>
    <p:sldId id="800" r:id="rId18"/>
    <p:sldId id="802" r:id="rId19"/>
    <p:sldId id="737" r:id="rId20"/>
    <p:sldId id="798" r:id="rId21"/>
    <p:sldId id="827" r:id="rId22"/>
    <p:sldId id="821" r:id="rId23"/>
    <p:sldId id="280" r:id="rId24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lt" initials="PJT" lastIdx="2" clrIdx="0"/>
  <p:cmAuthor id="1" name="Shayna Kozuch" initials="SK" lastIdx="2" clrIdx="1">
    <p:extLst>
      <p:ext uri="{19B8F6BF-5375-455C-9EA6-DF929625EA0E}">
        <p15:presenceInfo xmlns:p15="http://schemas.microsoft.com/office/powerpoint/2012/main" userId="S-1-5-21-371399076-3047136788-812747186-33748" providerId="AD"/>
      </p:ext>
    </p:extLst>
  </p:cmAuthor>
  <p:cmAuthor id="2" name="Jamie Emerson" initials="JE" lastIdx="3" clrIdx="2">
    <p:extLst>
      <p:ext uri="{19B8F6BF-5375-455C-9EA6-DF929625EA0E}">
        <p15:presenceInfo xmlns:p15="http://schemas.microsoft.com/office/powerpoint/2012/main" userId="Jamie Emerson" providerId="None"/>
      </p:ext>
    </p:extLst>
  </p:cmAuthor>
  <p:cmAuthor id="3" name="Robert Hartigan" initials="RH" lastIdx="2" clrIdx="3">
    <p:extLst>
      <p:ext uri="{19B8F6BF-5375-455C-9EA6-DF929625EA0E}">
        <p15:presenceInfo xmlns:p15="http://schemas.microsoft.com/office/powerpoint/2012/main" userId="S-1-5-21-371399076-3047136788-812747186-64067" providerId="AD"/>
      </p:ext>
    </p:extLst>
  </p:cmAuthor>
  <p:cmAuthor id="4" name="Jin" initials="J" lastIdx="1" clrIdx="4">
    <p:extLst>
      <p:ext uri="{19B8F6BF-5375-455C-9EA6-DF929625EA0E}">
        <p15:presenceInfo xmlns:p15="http://schemas.microsoft.com/office/powerpoint/2012/main" userId="5e610716b1007c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BE2"/>
    <a:srgbClr val="FFE9D3"/>
    <a:srgbClr val="EFD8EC"/>
    <a:srgbClr val="EFFFEB"/>
    <a:srgbClr val="FFFFD1"/>
    <a:srgbClr val="E5FBFF"/>
    <a:srgbClr val="E0BBE4"/>
    <a:srgbClr val="FEC8D8"/>
    <a:srgbClr val="5EC6AB"/>
    <a:srgbClr val="264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3E703-67CD-4A52-AC99-CD914F67C9CF}" v="3" dt="2022-11-02T00:36:04.689"/>
    <p1510:client id="{CEAB25A4-ADF0-47E2-95A3-77AD0C8E90F7}" v="533" dt="2022-11-02T00:11:21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2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Burrows" userId="S::z2016127@nottingham.edu.cn::ec41dd07-36bc-4748-bf0a-00ebc4780d17" providerId="AD" clId="Web-{B443E703-67CD-4A52-AC99-CD914F67C9CF}"/>
    <pc:docChg chg="addSld delSld">
      <pc:chgData name="John Burrows" userId="S::z2016127@nottingham.edu.cn::ec41dd07-36bc-4748-bf0a-00ebc4780d17" providerId="AD" clId="Web-{B443E703-67CD-4A52-AC99-CD914F67C9CF}" dt="2022-11-02T00:36:04.689" v="2"/>
      <pc:docMkLst>
        <pc:docMk/>
      </pc:docMkLst>
      <pc:sldChg chg="del">
        <pc:chgData name="John Burrows" userId="S::z2016127@nottingham.edu.cn::ec41dd07-36bc-4748-bf0a-00ebc4780d17" providerId="AD" clId="Web-{B443E703-67CD-4A52-AC99-CD914F67C9CF}" dt="2022-11-02T00:36:01.220" v="1"/>
        <pc:sldMkLst>
          <pc:docMk/>
          <pc:sldMk cId="892475997" sldId="684"/>
        </pc:sldMkLst>
      </pc:sldChg>
      <pc:sldChg chg="del">
        <pc:chgData name="John Burrows" userId="S::z2016127@nottingham.edu.cn::ec41dd07-36bc-4748-bf0a-00ebc4780d17" providerId="AD" clId="Web-{B443E703-67CD-4A52-AC99-CD914F67C9CF}" dt="2022-11-02T00:36:04.689" v="2"/>
        <pc:sldMkLst>
          <pc:docMk/>
          <pc:sldMk cId="2574641644" sldId="787"/>
        </pc:sldMkLst>
      </pc:sldChg>
      <pc:sldChg chg="add">
        <pc:chgData name="John Burrows" userId="S::z2016127@nottingham.edu.cn::ec41dd07-36bc-4748-bf0a-00ebc4780d17" providerId="AD" clId="Web-{B443E703-67CD-4A52-AC99-CD914F67C9CF}" dt="2022-11-02T00:35:55.689" v="0"/>
        <pc:sldMkLst>
          <pc:docMk/>
          <pc:sldMk cId="4264633568" sldId="795"/>
        </pc:sldMkLst>
      </pc:sldChg>
    </pc:docChg>
  </pc:docChgLst>
  <pc:docChgLst>
    <pc:chgData name="John Burrows" userId="S::z2016127@nottingham.edu.cn::ec41dd07-36bc-4748-bf0a-00ebc4780d17" providerId="AD" clId="Web-{CEAB25A4-ADF0-47E2-95A3-77AD0C8E90F7}"/>
    <pc:docChg chg="modSld">
      <pc:chgData name="John Burrows" userId="S::z2016127@nottingham.edu.cn::ec41dd07-36bc-4748-bf0a-00ebc4780d17" providerId="AD" clId="Web-{CEAB25A4-ADF0-47E2-95A3-77AD0C8E90F7}" dt="2022-11-02T00:11:21.776" v="290"/>
      <pc:docMkLst>
        <pc:docMk/>
      </pc:docMkLst>
      <pc:sldChg chg="addSp delSp modSp">
        <pc:chgData name="John Burrows" userId="S::z2016127@nottingham.edu.cn::ec41dd07-36bc-4748-bf0a-00ebc4780d17" providerId="AD" clId="Web-{CEAB25A4-ADF0-47E2-95A3-77AD0C8E90F7}" dt="2022-11-02T00:11:21.776" v="290"/>
        <pc:sldMkLst>
          <pc:docMk/>
          <pc:sldMk cId="892475997" sldId="684"/>
        </pc:sldMkLst>
        <pc:spChg chg="add mod">
          <ac:chgData name="John Burrows" userId="S::z2016127@nottingham.edu.cn::ec41dd07-36bc-4748-bf0a-00ebc4780d17" providerId="AD" clId="Web-{CEAB25A4-ADF0-47E2-95A3-77AD0C8E90F7}" dt="2022-11-02T00:04:29.560" v="284" actId="14100"/>
          <ac:spMkLst>
            <pc:docMk/>
            <pc:sldMk cId="892475997" sldId="684"/>
            <ac:spMk id="3" creationId="{D58E362E-9DF9-40DA-B654-F6DFDE65C9AC}"/>
          </ac:spMkLst>
        </pc:spChg>
        <pc:spChg chg="mod">
          <ac:chgData name="John Burrows" userId="S::z2016127@nottingham.edu.cn::ec41dd07-36bc-4748-bf0a-00ebc4780d17" providerId="AD" clId="Web-{CEAB25A4-ADF0-47E2-95A3-77AD0C8E90F7}" dt="2022-11-02T00:02:25.259" v="251" actId="20577"/>
          <ac:spMkLst>
            <pc:docMk/>
            <pc:sldMk cId="892475997" sldId="684"/>
            <ac:spMk id="5" creationId="{00000000-0000-0000-0000-000000000000}"/>
          </ac:spMkLst>
        </pc:spChg>
        <pc:spChg chg="add mod">
          <ac:chgData name="John Burrows" userId="S::z2016127@nottingham.edu.cn::ec41dd07-36bc-4748-bf0a-00ebc4780d17" providerId="AD" clId="Web-{CEAB25A4-ADF0-47E2-95A3-77AD0C8E90F7}" dt="2022-11-02T00:11:16.354" v="289" actId="1076"/>
          <ac:spMkLst>
            <pc:docMk/>
            <pc:sldMk cId="892475997" sldId="684"/>
            <ac:spMk id="12" creationId="{28919D8F-5FD9-1E3F-5908-F4D7FF29D05A}"/>
          </ac:spMkLst>
        </pc:spChg>
        <pc:graphicFrameChg chg="del">
          <ac:chgData name="John Burrows" userId="S::z2016127@nottingham.edu.cn::ec41dd07-36bc-4748-bf0a-00ebc4780d17" providerId="AD" clId="Web-{CEAB25A4-ADF0-47E2-95A3-77AD0C8E90F7}" dt="2022-11-01T23:57:49.438" v="167"/>
          <ac:graphicFrameMkLst>
            <pc:docMk/>
            <pc:sldMk cId="892475997" sldId="684"/>
            <ac:graphicFrameMk id="4" creationId="{00000000-0000-0000-0000-000000000000}"/>
          </ac:graphicFrameMkLst>
        </pc:graphicFrameChg>
        <pc:graphicFrameChg chg="add del mod">
          <ac:chgData name="John Burrows" userId="S::z2016127@nottingham.edu.cn::ec41dd07-36bc-4748-bf0a-00ebc4780d17" providerId="AD" clId="Web-{CEAB25A4-ADF0-47E2-95A3-77AD0C8E90F7}" dt="2022-11-02T00:11:21.776" v="290"/>
          <ac:graphicFrameMkLst>
            <pc:docMk/>
            <pc:sldMk cId="892475997" sldId="684"/>
            <ac:graphicFrameMk id="11" creationId="{7F043C20-3619-64EF-8A5C-645830173F5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458E1-5D45-45BA-824A-233F89B2DC5A}" type="datetimeFigureOut">
              <a:rPr lang="en-GB"/>
              <a:pPr>
                <a:defRPr/>
              </a:pPr>
              <a:t>26/11/2024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ECE329F-8B73-4538-AD0B-2F5D130DCD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111560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90B6622-863A-4BE9-BC94-A31EBED98D3D}" type="datetimeFigureOut">
              <a:rPr lang="en-GB"/>
              <a:pPr>
                <a:defRPr/>
              </a:pPr>
              <a:t>26/11/2024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051C8F-D56F-4D7F-A4D3-C6F16E2DA6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65521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4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4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5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0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1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8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7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3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8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26/11/2024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9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6"/>
            <a:ext cx="6298242" cy="6854624"/>
          </a:xfrm>
          <a:prstGeom prst="rect">
            <a:avLst/>
          </a:prstGeom>
        </p:spPr>
      </p:pic>
      <p:pic>
        <p:nvPicPr>
          <p:cNvPr id="9221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44072" y="508166"/>
            <a:ext cx="5040560" cy="500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3600" b="1" kern="1400">
                <a:solidFill>
                  <a:srgbClr val="002060"/>
                </a:solidFill>
                <a:latin typeface="Verdana" panose="020B0604030504040204" pitchFamily="34" charset="0"/>
              </a:rPr>
              <a:t>Oral Communication Skills A </a:t>
            </a:r>
          </a:p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2400" b="1" kern="1400">
                <a:solidFill>
                  <a:srgbClr val="1B2A6B"/>
                </a:solidFill>
                <a:latin typeface="Verdana" panose="020B0604030504040204" pitchFamily="34" charset="0"/>
              </a:rPr>
              <a:t>(CELEN069)</a:t>
            </a:r>
            <a:endParaRPr lang="en-US" sz="3600" b="1" kern="140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r>
              <a:rPr lang="en-US" sz="2400" i="1" kern="1400">
                <a:latin typeface="Verdana" panose="020B0604030504040204" pitchFamily="34" charset="0"/>
              </a:rPr>
              <a:t>Core Unit 5</a:t>
            </a:r>
          </a:p>
          <a:p>
            <a:pPr algn="ctr">
              <a:lnSpc>
                <a:spcPct val="119000"/>
              </a:lnSpc>
            </a:pPr>
            <a:r>
              <a:rPr lang="en-US" sz="2400" b="1" kern="1400">
                <a:latin typeface="Verdana" panose="020B0604030504040204" pitchFamily="34" charset="0"/>
              </a:rPr>
              <a:t>Technology and society</a:t>
            </a:r>
          </a:p>
          <a:p>
            <a:pPr algn="ctr">
              <a:lnSpc>
                <a:spcPct val="119000"/>
              </a:lnSpc>
            </a:pPr>
            <a:endParaRPr lang="en-US" sz="2800" b="1" kern="1400"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r>
              <a:rPr lang="en-US" sz="2400" kern="1400">
                <a:latin typeface="Verdana" panose="020B0604030504040204" pitchFamily="34" charset="0"/>
              </a:rPr>
              <a:t>Lesson 9.1</a:t>
            </a:r>
          </a:p>
        </p:txBody>
      </p:sp>
    </p:spTree>
    <p:extLst>
      <p:ext uri="{BB962C8B-B14F-4D97-AF65-F5344CB8AC3E}">
        <p14:creationId xmlns:p14="http://schemas.microsoft.com/office/powerpoint/2010/main" val="359125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351584" y="278397"/>
            <a:ext cx="9505053" cy="556827"/>
            <a:chOff x="103092947" y="106166598"/>
            <a:chExt cx="6633630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21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Preparing for the lecture: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 Listening and note-taking focus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9768" y="1513289"/>
            <a:ext cx="11105344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you were asked to give a short presentation. Listen to the lecture extract and make notes that would help you answer your assigned presentation topic below.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3070" y="3839748"/>
            <a:ext cx="4119716" cy="993926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‘Skills for the future workplace’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22094" y="3829521"/>
            <a:ext cx="4119716" cy="1014380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‘Negative impact of social media on society’</a:t>
            </a:r>
          </a:p>
        </p:txBody>
      </p:sp>
      <p:sp>
        <p:nvSpPr>
          <p:cNvPr id="3" name="Rectangle 2"/>
          <p:cNvSpPr/>
          <p:nvPr/>
        </p:nvSpPr>
        <p:spPr>
          <a:xfrm>
            <a:off x="599768" y="3209973"/>
            <a:ext cx="484632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A: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26056" y="3209973"/>
            <a:ext cx="484632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B:</a:t>
            </a:r>
          </a:p>
        </p:txBody>
      </p:sp>
      <p:pic>
        <p:nvPicPr>
          <p:cNvPr id="15" name="Lesson 9.1 L&amp;N Social medi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3745" y="4031911"/>
            <a:ext cx="6096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1287" y="5542260"/>
            <a:ext cx="11105344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A compare your notes with Students B. Are they the same or different?</a:t>
            </a: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95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>
                  <a:solidFill>
                    <a:srgbClr val="002060"/>
                  </a:solidFill>
                  <a:latin typeface="Calibri "/>
                </a:rPr>
                <a:t>Listening to the lecture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7170" name="Picture 2" descr="Listening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526212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32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78" y="1357526"/>
            <a:ext cx="11277897" cy="631314"/>
          </a:xfrm>
          <a:noFill/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600" b="1" u="sng" dirty="0"/>
              <a:t>Imagine</a:t>
            </a:r>
            <a:r>
              <a:rPr lang="en-US" sz="2600" dirty="0"/>
              <a:t> that you are preparing a short presentation on the following topic: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Listening to the lecture: 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Lecture content focus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43490" y="2618246"/>
            <a:ext cx="9073008" cy="922206"/>
          </a:xfrm>
          <a:prstGeom prst="rect">
            <a:avLst/>
          </a:prstGeom>
          <a:solidFill>
            <a:srgbClr val="FFFFD1"/>
          </a:solidFill>
          <a:ln w="19050"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/>
              <a:t>What has been the impact of social media in education?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8885" y="4293096"/>
            <a:ext cx="11277897" cy="20162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600" dirty="0"/>
              <a:t>In groups, brainstorm </a:t>
            </a:r>
            <a:r>
              <a:rPr lang="en-US" sz="2600" b="1" dirty="0"/>
              <a:t>2-3</a:t>
            </a:r>
            <a:r>
              <a:rPr lang="en-US" sz="2600" dirty="0"/>
              <a:t> impacts of social media in education. Explain your ideas. 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0157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78" y="1357526"/>
            <a:ext cx="11277897" cy="1243334"/>
          </a:xfrm>
          <a:noFill/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600" dirty="0"/>
              <a:t>You are going to watch </a:t>
            </a:r>
            <a:r>
              <a:rPr lang="en-US" sz="2600" b="1" dirty="0"/>
              <a:t>Lecture 5A </a:t>
            </a:r>
            <a:r>
              <a:rPr lang="en-US" sz="2600" b="1" i="1" dirty="0"/>
              <a:t>‘Social media in education’. </a:t>
            </a:r>
            <a:endParaRPr lang="en-US" sz="2600" dirty="0"/>
          </a:p>
          <a:p>
            <a:pPr marL="0" indent="0" fontAlgn="base">
              <a:buNone/>
            </a:pPr>
            <a:endParaRPr lang="en-US" sz="26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Listening to the lecture: 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Lecture content focus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118" y="4558255"/>
            <a:ext cx="3617533" cy="20743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6778" y="2334100"/>
            <a:ext cx="11161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As you watch the lecture, write down information that will help you answer the presentation question.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19453" y="3326831"/>
            <a:ext cx="8986432" cy="922206"/>
          </a:xfrm>
          <a:prstGeom prst="rect">
            <a:avLst/>
          </a:prstGeom>
          <a:solidFill>
            <a:srgbClr val="FFFFD1"/>
          </a:solidFill>
          <a:ln w="19050"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/>
              <a:t>What has been the impact of social media in education?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72257" y="4872767"/>
            <a:ext cx="5247976" cy="1150374"/>
          </a:xfrm>
          <a:prstGeom prst="rect">
            <a:avLst/>
          </a:prstGeom>
          <a:solidFill>
            <a:srgbClr val="C7EBE2"/>
          </a:solidFill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ctr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Listening for a specific purpose</a:t>
            </a:r>
          </a:p>
          <a:p>
            <a:pPr marL="0" indent="0" algn="ctr" fontAlgn="base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all information from the lecture may be relevant to your listening purpose. 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fontAlgn="base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 algn="ctr" fontAlgn="base">
              <a:lnSpc>
                <a:spcPct val="107000"/>
              </a:lnSpc>
              <a:buFont typeface="Arial" panose="020B0604020202020204" pitchFamily="34" charset="0"/>
              <a:buNone/>
            </a:pPr>
            <a:endParaRPr lang="en-US" sz="18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54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56027" y="1362630"/>
            <a:ext cx="111612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According to the lecture, what are the two negative and the two positive impacts of social media?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b="1" dirty="0"/>
              <a:t>Negative impacts </a:t>
            </a:r>
          </a:p>
          <a:p>
            <a:pPr fontAlgn="base"/>
            <a:endParaRPr lang="en-US" sz="2400" dirty="0"/>
          </a:p>
          <a:p>
            <a:pPr marL="914400" lvl="1" indent="-457200" fontAlgn="base">
              <a:buAutoNum type="arabicParenBoth"/>
            </a:pPr>
            <a:r>
              <a:rPr lang="en-US" sz="2400" dirty="0">
                <a:solidFill>
                  <a:srgbClr val="0070C0"/>
                </a:solidFill>
              </a:rPr>
              <a:t>Poorer academic outcomes</a:t>
            </a:r>
          </a:p>
          <a:p>
            <a:pPr marL="914400" lvl="1" indent="-457200" fontAlgn="base">
              <a:buAutoNum type="arabicParenBoth"/>
            </a:pPr>
            <a:r>
              <a:rPr lang="en-US" sz="2400" dirty="0">
                <a:solidFill>
                  <a:srgbClr val="0070C0"/>
                </a:solidFill>
              </a:rPr>
              <a:t>Students are looking for bite sized pieces of information</a:t>
            </a:r>
          </a:p>
          <a:p>
            <a:pPr lvl="1" fontAlgn="base"/>
            <a:endParaRPr lang="en-US" sz="2400" dirty="0"/>
          </a:p>
          <a:p>
            <a:pPr fontAlgn="base"/>
            <a:r>
              <a:rPr lang="en-US" sz="2400" b="1" dirty="0"/>
              <a:t>Positive impacts</a:t>
            </a:r>
          </a:p>
          <a:p>
            <a:pPr fontAlgn="base"/>
            <a:endParaRPr lang="en-US" sz="2400" dirty="0"/>
          </a:p>
          <a:p>
            <a:pPr marL="914400" lvl="1" indent="-457200" fontAlgn="base">
              <a:buAutoNum type="arabicParenBoth"/>
            </a:pPr>
            <a:r>
              <a:rPr lang="en-US" sz="2400" dirty="0">
                <a:solidFill>
                  <a:srgbClr val="0070C0"/>
                </a:solidFill>
              </a:rPr>
              <a:t>Improved learning through increased collaboration and communication</a:t>
            </a:r>
            <a:endParaRPr lang="en-US" sz="2400" dirty="0"/>
          </a:p>
          <a:p>
            <a:pPr marL="914400" lvl="1" indent="-457200" fontAlgn="base">
              <a:buAutoNum type="arabicParenBoth"/>
            </a:pPr>
            <a:r>
              <a:rPr lang="en-US" sz="2400" dirty="0">
                <a:solidFill>
                  <a:srgbClr val="0070C0"/>
                </a:solidFill>
              </a:rPr>
              <a:t>Students can use it as a support network</a:t>
            </a: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2279576" y="279885"/>
            <a:ext cx="9912424" cy="556827"/>
            <a:chOff x="103092947" y="106166598"/>
            <a:chExt cx="6633628" cy="556506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1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Listening to the lecture: </a:t>
              </a:r>
              <a:r>
                <a:rPr lang="en-GB" altLang="en-US" sz="2100" dirty="0">
                  <a:solidFill>
                    <a:srgbClr val="000000"/>
                  </a:solidFill>
                  <a:latin typeface="Verdana" panose="020B0604030504040204" pitchFamily="34" charset="0"/>
                </a:rPr>
                <a:t>Comprehension check - Main ideas</a:t>
              </a:r>
              <a:endParaRPr lang="en-US" altLang="en-US" sz="2100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7104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04692" y="986190"/>
            <a:ext cx="1116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What further information does the lecture provide on each impact of social media? </a:t>
            </a: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2279576" y="279885"/>
            <a:ext cx="9912424" cy="556827"/>
            <a:chOff x="103092947" y="106166598"/>
            <a:chExt cx="6633628" cy="556506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1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Listening to the lecture: </a:t>
              </a:r>
              <a:r>
                <a:rPr lang="en-GB" altLang="en-US" sz="2100" dirty="0">
                  <a:solidFill>
                    <a:srgbClr val="000000"/>
                  </a:solidFill>
                  <a:latin typeface="Verdana" panose="020B0604030504040204" pitchFamily="34" charset="0"/>
                </a:rPr>
                <a:t>Comprehension check - Details </a:t>
              </a:r>
              <a:endParaRPr lang="en-US" altLang="en-US" sz="2100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52160"/>
              </p:ext>
            </p:extLst>
          </p:nvPr>
        </p:nvGraphicFramePr>
        <p:xfrm>
          <a:off x="404692" y="1597333"/>
          <a:ext cx="11644739" cy="494722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10764">
                  <a:extLst>
                    <a:ext uri="{9D8B030D-6E8A-4147-A177-3AD203B41FA5}">
                      <a16:colId xmlns:a16="http://schemas.microsoft.com/office/drawing/2014/main" val="844004814"/>
                    </a:ext>
                  </a:extLst>
                </a:gridCol>
                <a:gridCol w="9133975">
                  <a:extLst>
                    <a:ext uri="{9D8B030D-6E8A-4147-A177-3AD203B41FA5}">
                      <a16:colId xmlns:a16="http://schemas.microsoft.com/office/drawing/2014/main" val="3032363033"/>
                    </a:ext>
                  </a:extLst>
                </a:gridCol>
              </a:tblGrid>
              <a:tr h="42163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effectLst/>
                        </a:rPr>
                        <a:t>Impacts of social media</a:t>
                      </a:r>
                      <a:endParaRPr lang="en-GB" sz="2400" b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i="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Further information</a:t>
                      </a:r>
                      <a:r>
                        <a:rPr lang="en-US" sz="2400" b="0" i="1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1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(suggested answers)</a:t>
                      </a:r>
                      <a:endParaRPr lang="en-GB" sz="2400" b="0" i="1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01225"/>
                  </a:ext>
                </a:extLst>
              </a:tr>
              <a:tr h="936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Poorer academic outcomes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(Research suggests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 that) a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lmost 60% of Middle Eastern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 university students are addicted to social media, which impacts on assignments, face-to-face communication and sleep time.</a:t>
                      </a:r>
                    </a:p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(Research refers to) time wasted amongst high school students.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41074"/>
                  </a:ext>
                </a:extLst>
              </a:tr>
              <a:tr h="7435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Students are looking for bite sized pieces of information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fontAlgn="base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Students are not using verified books and journals.</a:t>
                      </a:r>
                    </a:p>
                    <a:p>
                      <a:pPr marL="342900" indent="-342900" algn="l" defTabSz="914400" rtl="0" eaLnBrk="1" fontAlgn="base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Students are becoming less informed and less able to process complex information. </a:t>
                      </a:r>
                      <a:endParaRPr lang="en-GB" sz="20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490242"/>
                  </a:ext>
                </a:extLst>
              </a:tr>
              <a:tr h="936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 learning through increased collaboration and communication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i="1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Social Learning Theory 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= learning takes place through interactions.</a:t>
                      </a:r>
                    </a:p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(Academics argue that) social media platforms should be used as a learning space. </a:t>
                      </a:r>
                    </a:p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Students interacting online </a:t>
                      </a:r>
                      <a:r>
                        <a:rPr lang="en-US" sz="2000" baseline="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about group assignments tend to perform better.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835724"/>
                  </a:ext>
                </a:extLst>
              </a:tr>
              <a:tr h="6195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use it as a support network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i="1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e.g. </a:t>
                      </a:r>
                      <a:r>
                        <a:rPr lang="en-US" sz="2000" i="0" u="none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sing the class WeChat group for sharing resources and information.</a:t>
                      </a:r>
                    </a:p>
                    <a:p>
                      <a:pPr marL="342900" indent="-342900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Times New Roman" panose="02020603050405020304" pitchFamily="18" charset="0"/>
                        </a:rPr>
                        <a:t>Social media can be used for emotional support.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49080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902858" y="2375821"/>
            <a:ext cx="9146574" cy="1306285"/>
          </a:xfrm>
          <a:prstGeom prst="rect">
            <a:avLst/>
          </a:prstGeom>
          <a:solidFill>
            <a:srgbClr val="E5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902858" y="3682106"/>
            <a:ext cx="9146574" cy="962933"/>
          </a:xfrm>
          <a:prstGeom prst="rect">
            <a:avLst/>
          </a:prstGeom>
          <a:solidFill>
            <a:srgbClr val="E5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902857" y="4645039"/>
            <a:ext cx="9146574" cy="1306285"/>
          </a:xfrm>
          <a:prstGeom prst="rect">
            <a:avLst/>
          </a:prstGeom>
          <a:solidFill>
            <a:srgbClr val="E5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2902857" y="5932512"/>
            <a:ext cx="9146574" cy="660351"/>
          </a:xfrm>
          <a:prstGeom prst="rect">
            <a:avLst/>
          </a:prstGeom>
          <a:solidFill>
            <a:srgbClr val="E5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7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>
                  <a:solidFill>
                    <a:srgbClr val="002060"/>
                  </a:solidFill>
                  <a:latin typeface="Calibri "/>
                </a:rPr>
                <a:t>Developing the topic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42" name="Picture 2" descr="Listening Skills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5466928"/>
            <a:ext cx="91827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0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56027" y="1362630"/>
            <a:ext cx="11161241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You have information from both the </a:t>
            </a:r>
            <a:r>
              <a:rPr lang="en-US" sz="2400" i="1" dirty="0"/>
              <a:t>Social media use </a:t>
            </a:r>
            <a:r>
              <a:rPr lang="en-US" sz="2400" dirty="0"/>
              <a:t>survey (completed for homework) and today’s lecture.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Work as a team of 3 or 4. Compare your findings from the survey to the information in the lecture. Look for trends and information of interest.</a:t>
            </a:r>
          </a:p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the information to create a poster on A3 paper to answer the question below. All team members will be expected to present the poster, so make sure you are ready!</a:t>
            </a:r>
          </a:p>
          <a:p>
            <a:pPr fontAlgn="base"/>
            <a:endParaRPr lang="en-US" sz="2400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2567608" y="279885"/>
            <a:ext cx="9429578" cy="556827"/>
            <a:chOff x="103092947" y="106166598"/>
            <a:chExt cx="6633628" cy="556506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2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Developing the topic: </a:t>
              </a:r>
              <a:r>
                <a:rPr lang="en-GB" altLang="en-US" sz="2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Poster presentation</a:t>
              </a:r>
              <a:endParaRPr lang="en-US" altLang="en-US" sz="2200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6294E5-7746-41D9-B128-9DA9FA461478}"/>
              </a:ext>
            </a:extLst>
          </p:cNvPr>
          <p:cNvSpPr txBox="1">
            <a:spLocks/>
          </p:cNvSpPr>
          <p:nvPr/>
        </p:nvSpPr>
        <p:spPr>
          <a:xfrm>
            <a:off x="1466326" y="4267140"/>
            <a:ext cx="8986432" cy="922206"/>
          </a:xfrm>
          <a:prstGeom prst="rect">
            <a:avLst/>
          </a:prstGeom>
          <a:solidFill>
            <a:srgbClr val="FFFFD1"/>
          </a:solidFill>
          <a:ln w="19050"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/>
              <a:t>What has been the impact of social media in education?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E0E94-ABB4-4E78-9D3D-5B00E4AB9CBD}"/>
              </a:ext>
            </a:extLst>
          </p:cNvPr>
          <p:cNvSpPr/>
          <p:nvPr/>
        </p:nvSpPr>
        <p:spPr>
          <a:xfrm>
            <a:off x="556027" y="5493166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When you’ve finished the poster, place it on one of the classroom walls.</a:t>
            </a:r>
          </a:p>
        </p:txBody>
      </p:sp>
    </p:spTree>
    <p:extLst>
      <p:ext uri="{BB962C8B-B14F-4D97-AF65-F5344CB8AC3E}">
        <p14:creationId xmlns:p14="http://schemas.microsoft.com/office/powerpoint/2010/main" val="45601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56027" y="1362630"/>
            <a:ext cx="11161241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Get into THREE big groups. Each group should have </a:t>
            </a:r>
            <a:r>
              <a:rPr lang="en-US" sz="2400" u="sng" dirty="0"/>
              <a:t>at least</a:t>
            </a:r>
            <a:r>
              <a:rPr lang="en-US" sz="2400" dirty="0"/>
              <a:t> one member from each of the poster making teams. 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Each group should choose one of the posters and go stand next to it. 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When ready, the team member(s) who created the poster should present it to the rest of the group. The audience should ask questions (it should be interactive).</a:t>
            </a:r>
          </a:p>
          <a:p>
            <a:pPr fontAlgn="base"/>
            <a:endParaRPr lang="en-US" sz="2400" dirty="0"/>
          </a:p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After 2 minutes, all groups should move to the next poster (clockwise).</a:t>
            </a:r>
          </a:p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Repeat until each group has ‘visited’ each of the posters. </a:t>
            </a:r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2567608" y="279885"/>
            <a:ext cx="9429578" cy="556827"/>
            <a:chOff x="103092947" y="106166598"/>
            <a:chExt cx="6633628" cy="556506"/>
          </a:xfrm>
        </p:grpSpPr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2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Developing the topic: </a:t>
              </a:r>
              <a:r>
                <a:rPr lang="en-GB" altLang="en-US" sz="2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Poster presentation</a:t>
              </a:r>
              <a:endParaRPr lang="en-US" altLang="en-US" sz="2200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4750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639616" y="279885"/>
            <a:ext cx="7956376" cy="556827"/>
            <a:chOff x="103092947" y="106166598"/>
            <a:chExt cx="6633628" cy="55650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Homework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(explained)</a:t>
              </a:r>
              <a:endParaRPr lang="en-US" alt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8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41431"/>
              </p:ext>
            </p:extLst>
          </p:nvPr>
        </p:nvGraphicFramePr>
        <p:xfrm>
          <a:off x="457200" y="999717"/>
          <a:ext cx="11105536" cy="16368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3345">
                  <a:extLst>
                    <a:ext uri="{9D8B030D-6E8A-4147-A177-3AD203B41FA5}">
                      <a16:colId xmlns:a16="http://schemas.microsoft.com/office/drawing/2014/main" val="977364991"/>
                    </a:ext>
                  </a:extLst>
                </a:gridCol>
                <a:gridCol w="9242191">
                  <a:extLst>
                    <a:ext uri="{9D8B030D-6E8A-4147-A177-3AD203B41FA5}">
                      <a16:colId xmlns:a16="http://schemas.microsoft.com/office/drawing/2014/main" val="2722822812"/>
                    </a:ext>
                  </a:extLst>
                </a:gridCol>
              </a:tblGrid>
              <a:tr h="35713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Due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178257"/>
                  </a:ext>
                </a:extLst>
              </a:tr>
              <a:tr h="114944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Lesson 9.2</a:t>
                      </a:r>
                    </a:p>
                  </a:txBody>
                  <a:tcPr anchor="ctr">
                    <a:solidFill>
                      <a:srgbClr val="2641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Watch the assigned video (1-4) and answer the focus question related to that video on the </a:t>
                      </a:r>
                      <a:r>
                        <a:rPr lang="en-US" sz="2400" b="1" i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Class workbook </a:t>
                      </a: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(Lesson 9.2)</a:t>
                      </a:r>
                      <a:r>
                        <a:rPr lang="en-US" sz="2400" b="0" i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0181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" y="2896336"/>
            <a:ext cx="4852219" cy="2068259"/>
          </a:xfrm>
          <a:prstGeom prst="rect">
            <a:avLst/>
          </a:prstGeom>
          <a:solidFill>
            <a:srgbClr val="FFFFD1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Video 1</a:t>
            </a:r>
            <a:r>
              <a:rPr lang="en-US" sz="2000" dirty="0"/>
              <a:t>: </a:t>
            </a:r>
            <a:r>
              <a:rPr lang="en-US" sz="2000" b="1" dirty="0"/>
              <a:t>Retail 2020 | 5 Technologies that will change the way you shop</a:t>
            </a:r>
            <a:endParaRPr lang="en-GB" sz="2000" b="1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dirty="0"/>
              <a:t> </a:t>
            </a:r>
            <a:endParaRPr lang="en-GB" sz="2000" dirty="0"/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u="sng" dirty="0"/>
              <a:t>Focus question</a:t>
            </a:r>
            <a:r>
              <a:rPr lang="en-US" sz="2000" dirty="0"/>
              <a:t>: </a:t>
            </a:r>
            <a:r>
              <a:rPr lang="en-US" sz="2000" i="1" dirty="0"/>
              <a:t>How can data be used to make shopping in stores more convenient in the future?</a:t>
            </a:r>
            <a:endParaRPr lang="en-GB" sz="2000" i="1" dirty="0"/>
          </a:p>
        </p:txBody>
      </p:sp>
      <p:sp>
        <p:nvSpPr>
          <p:cNvPr id="11" name="Rectangle 10"/>
          <p:cNvSpPr/>
          <p:nvPr/>
        </p:nvSpPr>
        <p:spPr>
          <a:xfrm>
            <a:off x="457200" y="5283851"/>
            <a:ext cx="4852219" cy="1409617"/>
          </a:xfrm>
          <a:prstGeom prst="rect">
            <a:avLst/>
          </a:prstGeom>
          <a:solidFill>
            <a:srgbClr val="EFFFEB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Video 3</a:t>
            </a:r>
            <a:r>
              <a:rPr lang="en-US" sz="2000" dirty="0"/>
              <a:t>: </a:t>
            </a:r>
            <a:r>
              <a:rPr lang="en-US" sz="2000" b="1" dirty="0"/>
              <a:t>The Future of Shopping</a:t>
            </a:r>
            <a:endParaRPr lang="en-GB" sz="2000" b="1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dirty="0"/>
              <a:t> </a:t>
            </a:r>
            <a:endParaRPr lang="en-GB" sz="200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Focus question</a:t>
            </a:r>
            <a:r>
              <a:rPr lang="en-US" sz="2000" dirty="0"/>
              <a:t>:</a:t>
            </a:r>
            <a:r>
              <a:rPr lang="en-US" sz="2000" i="1" dirty="0"/>
              <a:t> How will shopping in the fashion industry change in the future?</a:t>
            </a:r>
            <a:endParaRPr lang="en-GB" sz="2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74890" y="2896336"/>
            <a:ext cx="5987846" cy="1738938"/>
          </a:xfrm>
          <a:prstGeom prst="rect">
            <a:avLst/>
          </a:prstGeom>
          <a:solidFill>
            <a:srgbClr val="EFD8EC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Video 2</a:t>
            </a:r>
            <a:r>
              <a:rPr lang="en-US" sz="2000" dirty="0"/>
              <a:t>: </a:t>
            </a:r>
            <a:r>
              <a:rPr lang="en-US" sz="2000" b="1" dirty="0"/>
              <a:t>Inside Alibaba: How New Retail Is Changing Everything</a:t>
            </a:r>
            <a:endParaRPr lang="en-GB" sz="2000" b="1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dirty="0"/>
              <a:t> </a:t>
            </a:r>
            <a:endParaRPr lang="en-GB" sz="200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Focus question</a:t>
            </a:r>
            <a:r>
              <a:rPr lang="en-US" sz="2000" dirty="0"/>
              <a:t>: </a:t>
            </a:r>
            <a:r>
              <a:rPr lang="en-US" sz="2000" i="1" dirty="0"/>
              <a:t>In what ways is Alibaba leading innovation in supermarkets and fashion retail?</a:t>
            </a:r>
            <a:endParaRPr lang="en-GB" sz="2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74890" y="4987488"/>
            <a:ext cx="5987846" cy="1738938"/>
          </a:xfrm>
          <a:prstGeom prst="rect">
            <a:avLst/>
          </a:prstGeom>
          <a:solidFill>
            <a:srgbClr val="FFE9D3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Video 4</a:t>
            </a:r>
            <a:r>
              <a:rPr lang="en-US" sz="2000" dirty="0"/>
              <a:t>: </a:t>
            </a:r>
            <a:r>
              <a:rPr lang="en-US" sz="2000" b="1" dirty="0"/>
              <a:t>E-commerce live streaming, $63B industry, explained</a:t>
            </a:r>
            <a:endParaRPr lang="en-GB" sz="2000" b="1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dirty="0"/>
              <a:t> </a:t>
            </a:r>
            <a:endParaRPr lang="en-GB" sz="2000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2018665" algn="l"/>
              </a:tabLst>
            </a:pPr>
            <a:r>
              <a:rPr lang="en-US" sz="2000" u="sng" dirty="0"/>
              <a:t>Focus question</a:t>
            </a:r>
            <a:r>
              <a:rPr lang="en-US" sz="2000" dirty="0"/>
              <a:t>: </a:t>
            </a:r>
            <a:r>
              <a:rPr lang="en-US" sz="2000" i="1" dirty="0"/>
              <a:t>Why has live streaming been so successful, and what is the future of livestreaming?</a:t>
            </a:r>
            <a:endParaRPr lang="en-GB" sz="20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6" descr="Book Generic Mixed icon">
            <a:extLst>
              <a:ext uri="{FF2B5EF4-FFF2-40B4-BE49-F238E27FC236}">
                <a16:creationId xmlns:a16="http://schemas.microsoft.com/office/drawing/2014/main" id="{100D428D-8C29-F02C-DE1C-A335D0D1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964" y="2011090"/>
            <a:ext cx="801543" cy="80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2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7270CB-D9D2-4B14-96C3-D9BF2D83F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32530"/>
              </p:ext>
            </p:extLst>
          </p:nvPr>
        </p:nvGraphicFramePr>
        <p:xfrm>
          <a:off x="689308" y="2298134"/>
          <a:ext cx="10801200" cy="3082104"/>
        </p:xfrm>
        <a:graphic>
          <a:graphicData uri="http://schemas.openxmlformats.org/drawingml/2006/table">
            <a:tbl>
              <a:tblPr/>
              <a:tblGrid>
                <a:gridCol w="8928992">
                  <a:extLst>
                    <a:ext uri="{9D8B030D-6E8A-4147-A177-3AD203B41FA5}">
                      <a16:colId xmlns:a16="http://schemas.microsoft.com/office/drawing/2014/main" val="241492023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313564078"/>
                    </a:ext>
                  </a:extLst>
                </a:gridCol>
              </a:tblGrid>
              <a:tr h="1054887">
                <a:tc>
                  <a:txBody>
                    <a:bodyPr/>
                    <a:lstStyle/>
                    <a:p>
                      <a:pPr marL="170117"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i="0" kern="14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"/>
                        </a:rPr>
                        <a:t>In addition, you should be better able to …</a:t>
                      </a:r>
                      <a:endParaRPr lang="en-US" sz="2400" b="1" i="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 "/>
                      </a:endParaRPr>
                    </a:p>
                  </a:txBody>
                  <a:tcPr marL="36576" marR="36576" marT="36576" marB="36576" anchor="ctr">
                    <a:lnL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0" kern="14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"/>
                        </a:rPr>
                        <a:t>Intended Learning Outcomes</a:t>
                      </a:r>
                      <a:endParaRPr lang="en-US" sz="2000" b="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 "/>
                      </a:endParaRPr>
                    </a:p>
                  </a:txBody>
                  <a:tcPr marL="36576" marR="36576" marT="36576" marB="36576" anchor="ctr">
                    <a:lnL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929048"/>
                  </a:ext>
                </a:extLst>
              </a:tr>
              <a:tr h="1073320">
                <a:tc>
                  <a:txBody>
                    <a:bodyPr/>
                    <a:lstStyle/>
                    <a:p>
                      <a:pPr marL="70333" marR="0" lvl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4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 "/>
                        </a:rPr>
                        <a:t>select and note information from a lecture relevant to a particular purpose</a:t>
                      </a:r>
                    </a:p>
                  </a:txBody>
                  <a:tcPr marL="36576" marR="36576" marT="36576" marB="36576" anchor="ctr">
                    <a:lnL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R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"/>
                        </a:rPr>
                        <a:t>1.1-1.6</a:t>
                      </a:r>
                    </a:p>
                    <a:p>
                      <a:pPr marR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"/>
                        </a:rPr>
                        <a:t>2.7</a:t>
                      </a:r>
                    </a:p>
                    <a:p>
                      <a:pPr marR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"/>
                        </a:rPr>
                        <a:t>3.3-3.6</a:t>
                      </a:r>
                    </a:p>
                  </a:txBody>
                  <a:tcPr marL="36576" marR="36576" marT="36576" marB="36576" anchor="ctr">
                    <a:lnL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130901"/>
                  </a:ext>
                </a:extLst>
              </a:tr>
              <a:tr h="871118">
                <a:tc>
                  <a:txBody>
                    <a:bodyPr/>
                    <a:lstStyle/>
                    <a:p>
                      <a:pPr marL="70333" marR="0" lvl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 "/>
                        </a:rPr>
                        <a:t>use selected information from a lecture for research purposes</a:t>
                      </a:r>
                    </a:p>
                  </a:txBody>
                  <a:tcPr marL="36576" marR="36576" marT="36576" marB="36576" anchor="ctr">
                    <a:lnL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R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"/>
                      </a:endParaRPr>
                    </a:p>
                  </a:txBody>
                  <a:tcPr marL="36576" marR="36576" marT="36576" marB="36576" anchor="ctr">
                    <a:lnL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91A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47055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CF5E586-D145-AFB3-6F77-C88F0CCDB8E5}"/>
              </a:ext>
            </a:extLst>
          </p:cNvPr>
          <p:cNvGrpSpPr>
            <a:grpSpLocks/>
          </p:cNvGrpSpPr>
          <p:nvPr/>
        </p:nvGrpSpPr>
        <p:grpSpPr bwMode="auto">
          <a:xfrm>
            <a:off x="2567614" y="279943"/>
            <a:ext cx="7956374" cy="556775"/>
            <a:chOff x="103092947" y="106166650"/>
            <a:chExt cx="6633626" cy="556454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5ADC5981-4915-8BFE-6381-220204D2A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121214" y="106166650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Lesson aims and objectives</a:t>
              </a:r>
              <a:endParaRPr lang="en-US" alt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9128B4-1129-2B84-3553-28B7F568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6" name="Picture 5" descr="UoN_Primary_Logo_RGB">
            <a:extLst>
              <a:ext uri="{FF2B5EF4-FFF2-40B4-BE49-F238E27FC236}">
                <a16:creationId xmlns:a16="http://schemas.microsoft.com/office/drawing/2014/main" id="{DAF55D3F-6E96-9237-B8E9-4916F36F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CD034-AB82-9548-C425-E30EDB1F42D7}"/>
              </a:ext>
            </a:extLst>
          </p:cNvPr>
          <p:cNvSpPr txBox="1"/>
          <p:nvPr/>
        </p:nvSpPr>
        <p:spPr>
          <a:xfrm>
            <a:off x="689308" y="1251777"/>
            <a:ext cx="1080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Calibri "/>
                <a:ea typeface="Aptos" panose="020B0004020202020204" pitchFamily="34" charset="0"/>
                <a:cs typeface="Times New Roman" panose="02020603050405020304" pitchFamily="18" charset="0"/>
              </a:rPr>
              <a:t>By the end of this lesson, </a:t>
            </a:r>
            <a:r>
              <a:rPr lang="en-US" sz="2400" b="1" dirty="0">
                <a:effectLst/>
                <a:latin typeface="Calibri "/>
                <a:ea typeface="Aptos" panose="020B0004020202020204" pitchFamily="34" charset="0"/>
                <a:cs typeface="Times New Roman" panose="02020603050405020304" pitchFamily="18" charset="0"/>
              </a:rPr>
              <a:t>you should have enhanced your speaking and listening ability through practice.</a:t>
            </a:r>
            <a:r>
              <a:rPr lang="en-US" sz="2400" dirty="0">
                <a:effectLst/>
                <a:latin typeface="Calibri 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24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857759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2275" y="96928"/>
            <a:ext cx="2423763" cy="721619"/>
          </a:xfrm>
          <a:solidFill>
            <a:schemeClr val="accent5">
              <a:lumMod val="50000"/>
            </a:schemeClr>
          </a:solidFill>
          <a:ln w="3810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Week 9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2205458" y="-1489166"/>
            <a:ext cx="19394267" cy="1205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5962" y="818547"/>
            <a:ext cx="11980076" cy="5670121"/>
          </a:xfr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resources for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OCSa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Lab Moodle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page: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Speaking  University speaking tasks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(group discussions)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		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Arial"/>
                <a:cs typeface="Arial"/>
              </a:rPr>
              <a:t>Next week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(Week 9 – beginning the 2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of December):</a:t>
            </a:r>
          </a:p>
          <a:p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Utalk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continues! Monday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Friday PB 115.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Evening sessions available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(check SPDPO system for times)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NEW! 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group discussion practice (with feedback)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up via the Writing Lab Friday email.  </a:t>
            </a:r>
          </a:p>
          <a:p>
            <a:pPr marL="0" indent="0">
              <a:buNone/>
            </a:pP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604" y="6488668"/>
            <a:ext cx="4476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Centre for English Language Education CELE N048 AY 24-25</a:t>
            </a: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488BF-5DF9-43A7-B4F8-5B363561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" y="96928"/>
            <a:ext cx="4411716" cy="63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ADBCB-507D-4077-83D7-F23BB088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275" y="1311918"/>
            <a:ext cx="2080070" cy="208007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F863E17B-17D6-49E5-83B3-80209F90CA66}"/>
              </a:ext>
            </a:extLst>
          </p:cNvPr>
          <p:cNvSpPr/>
          <p:nvPr/>
        </p:nvSpPr>
        <p:spPr>
          <a:xfrm flipV="1">
            <a:off x="8010702" y="1311918"/>
            <a:ext cx="1524001" cy="757040"/>
          </a:xfrm>
          <a:prstGeom prst="bentArrow">
            <a:avLst>
              <a:gd name="adj1" fmla="val 25000"/>
              <a:gd name="adj2" fmla="val 50000"/>
              <a:gd name="adj3" fmla="val 39229"/>
              <a:gd name="adj4" fmla="val 4375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4014F5-CD71-41D6-9BC4-BEF512C51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275" y="3827344"/>
            <a:ext cx="2080070" cy="21342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A4E7C3BD-8DFC-4F52-99C1-C232E21FAA2D}"/>
              </a:ext>
            </a:extLst>
          </p:cNvPr>
          <p:cNvSpPr/>
          <p:nvPr/>
        </p:nvSpPr>
        <p:spPr>
          <a:xfrm flipV="1">
            <a:off x="6650497" y="4263983"/>
            <a:ext cx="2519140" cy="757040"/>
          </a:xfrm>
          <a:prstGeom prst="bentArrow">
            <a:avLst>
              <a:gd name="adj1" fmla="val 25000"/>
              <a:gd name="adj2" fmla="val 50000"/>
              <a:gd name="adj3" fmla="val 39229"/>
              <a:gd name="adj4" fmla="val 4375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>
                  <a:solidFill>
                    <a:srgbClr val="002060"/>
                  </a:solidFill>
                  <a:latin typeface="Calibri "/>
                </a:rPr>
                <a:t>Getting started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5122" name="Picture 2" descr="Listening Skills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074" y="5394920"/>
            <a:ext cx="91054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98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Getting started: 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Headlines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3352" y="1014195"/>
            <a:ext cx="11265630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/>
              <a:t>Your tutor will assign you a letter: A or B.</a:t>
            </a:r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ea typeface="Calibri"/>
                <a:cs typeface="Calibri"/>
              </a:rPr>
              <a:t>Students A: </a:t>
            </a:r>
            <a:r>
              <a:rPr lang="en-US" sz="2000" dirty="0">
                <a:ea typeface="Calibri"/>
                <a:cs typeface="Calibri"/>
              </a:rPr>
              <a:t>Go to the </a:t>
            </a:r>
            <a:r>
              <a:rPr lang="en-US" sz="2000" b="1" dirty="0">
                <a:ea typeface="Calibri"/>
                <a:cs typeface="Calibri"/>
              </a:rPr>
              <a:t>'A' wall</a:t>
            </a:r>
            <a:r>
              <a:rPr lang="en-US" sz="2000" dirty="0">
                <a:ea typeface="Calibri"/>
                <a:cs typeface="Calibri"/>
              </a:rPr>
              <a:t>. Look at the headlines and discuss them with other students A.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ea typeface="Calibri"/>
                <a:cs typeface="Calibri"/>
              </a:rPr>
              <a:t>Students B: </a:t>
            </a:r>
            <a:r>
              <a:rPr lang="en-US" sz="2000" dirty="0">
                <a:ea typeface="Calibri"/>
                <a:cs typeface="Calibri"/>
              </a:rPr>
              <a:t>Go to the </a:t>
            </a:r>
            <a:r>
              <a:rPr lang="en-US" sz="2000" b="1" dirty="0">
                <a:ea typeface="Calibri"/>
                <a:cs typeface="Calibri"/>
              </a:rPr>
              <a:t>'B' wall</a:t>
            </a:r>
            <a:r>
              <a:rPr lang="en-US" sz="2000" dirty="0">
                <a:ea typeface="Calibri"/>
                <a:cs typeface="Calibri"/>
              </a:rPr>
              <a:t>. Look at the headlines and discuss them with other students B.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Calibri"/>
                <a:cs typeface="Calibri"/>
              </a:rPr>
              <a:t>When you have finished, choose a number on the scale below.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Calibri"/>
                <a:cs typeface="Calibri"/>
              </a:rPr>
              <a:t>Then, return to your table and discuss the question below in groups. Agree on a number on the scale with justification.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362E-9DF9-40DA-B654-F6DFDE65C9AC}"/>
              </a:ext>
            </a:extLst>
          </p:cNvPr>
          <p:cNvSpPr txBox="1">
            <a:spLocks/>
          </p:cNvSpPr>
          <p:nvPr/>
        </p:nvSpPr>
        <p:spPr>
          <a:xfrm>
            <a:off x="263352" y="4126104"/>
            <a:ext cx="11619153" cy="2459223"/>
          </a:xfrm>
          <a:prstGeom prst="rect">
            <a:avLst/>
          </a:prstGeom>
          <a:solidFill>
            <a:srgbClr val="FFFFD1"/>
          </a:solidFill>
          <a:ln w="19050"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26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919D8F-5FD9-1E3F-5908-F4D7FF29D05A}"/>
              </a:ext>
            </a:extLst>
          </p:cNvPr>
          <p:cNvSpPr txBox="1"/>
          <p:nvPr/>
        </p:nvSpPr>
        <p:spPr>
          <a:xfrm>
            <a:off x="9408368" y="5114578"/>
            <a:ext cx="1355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C599-C3DC-4986-A4AD-5EC7F8A7443B}"/>
              </a:ext>
            </a:extLst>
          </p:cNvPr>
          <p:cNvSpPr txBox="1"/>
          <p:nvPr/>
        </p:nvSpPr>
        <p:spPr>
          <a:xfrm>
            <a:off x="1631504" y="5114578"/>
            <a:ext cx="1355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1C332-D345-0685-2938-DD927B012E02}"/>
              </a:ext>
            </a:extLst>
          </p:cNvPr>
          <p:cNvSpPr txBox="1"/>
          <p:nvPr/>
        </p:nvSpPr>
        <p:spPr>
          <a:xfrm>
            <a:off x="5450459" y="5109751"/>
            <a:ext cx="1355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neutral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BAB5E-5C7B-942C-174D-5AFB71EE141A}"/>
              </a:ext>
            </a:extLst>
          </p:cNvPr>
          <p:cNvSpPr txBox="1"/>
          <p:nvPr/>
        </p:nvSpPr>
        <p:spPr>
          <a:xfrm>
            <a:off x="5838613" y="5819926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079A1-2890-CC83-F286-840754BEFDAB}"/>
              </a:ext>
            </a:extLst>
          </p:cNvPr>
          <p:cNvSpPr txBox="1"/>
          <p:nvPr/>
        </p:nvSpPr>
        <p:spPr>
          <a:xfrm>
            <a:off x="467151" y="4347984"/>
            <a:ext cx="112576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dirty="0">
                <a:cs typeface="Calibri"/>
              </a:rPr>
              <a:t>Has the impact of social media on society been more positive or negative?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287D0-9BD5-15ED-516D-9ACA9654B41A}"/>
              </a:ext>
            </a:extLst>
          </p:cNvPr>
          <p:cNvSpPr txBox="1"/>
          <p:nvPr/>
        </p:nvSpPr>
        <p:spPr>
          <a:xfrm>
            <a:off x="4249110" y="5819926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FAC4D-964C-03EB-05F1-C5A803B33D4A}"/>
              </a:ext>
            </a:extLst>
          </p:cNvPr>
          <p:cNvSpPr txBox="1"/>
          <p:nvPr/>
        </p:nvSpPr>
        <p:spPr>
          <a:xfrm>
            <a:off x="3465406" y="5831443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-3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CC7BD-432E-9B43-25F1-5534FD5C1160}"/>
              </a:ext>
            </a:extLst>
          </p:cNvPr>
          <p:cNvSpPr txBox="1"/>
          <p:nvPr/>
        </p:nvSpPr>
        <p:spPr>
          <a:xfrm>
            <a:off x="7441377" y="5831443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E9411-5C3A-901C-3997-B3B0696A8216}"/>
              </a:ext>
            </a:extLst>
          </p:cNvPr>
          <p:cNvSpPr txBox="1"/>
          <p:nvPr/>
        </p:nvSpPr>
        <p:spPr>
          <a:xfrm>
            <a:off x="8228082" y="5831443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F6F6BF-F996-AA85-BAD6-4C3143C5E2B6}"/>
              </a:ext>
            </a:extLst>
          </p:cNvPr>
          <p:cNvSpPr txBox="1"/>
          <p:nvPr/>
        </p:nvSpPr>
        <p:spPr>
          <a:xfrm>
            <a:off x="9796671" y="5819926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31967-7232-9320-017B-EC80631F8AAF}"/>
              </a:ext>
            </a:extLst>
          </p:cNvPr>
          <p:cNvSpPr txBox="1"/>
          <p:nvPr/>
        </p:nvSpPr>
        <p:spPr>
          <a:xfrm>
            <a:off x="1882159" y="5812058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-5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33091-FBEB-29F1-94F1-849C73C46931}"/>
              </a:ext>
            </a:extLst>
          </p:cNvPr>
          <p:cNvSpPr txBox="1"/>
          <p:nvPr/>
        </p:nvSpPr>
        <p:spPr>
          <a:xfrm>
            <a:off x="9009622" y="5831443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928A8-7C2C-DB01-49F8-6F2BC45EF0B8}"/>
              </a:ext>
            </a:extLst>
          </p:cNvPr>
          <p:cNvSpPr txBox="1"/>
          <p:nvPr/>
        </p:nvSpPr>
        <p:spPr>
          <a:xfrm>
            <a:off x="2729177" y="5832601"/>
            <a:ext cx="42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-4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A7543AF-C95E-A53E-4F53-2A16F02CC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754495"/>
              </p:ext>
            </p:extLst>
          </p:nvPr>
        </p:nvGraphicFramePr>
        <p:xfrm>
          <a:off x="2129575" y="5570339"/>
          <a:ext cx="799887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0848" imgH="494989" progId="Word.Document.12">
                  <p:embed/>
                </p:oleObj>
              </mc:Choice>
              <mc:Fallback>
                <p:oleObj name="Document" r:id="rId3" imgW="5940848" imgH="494989" progId="Word.Documen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BA7543AF-C95E-A53E-4F53-2A16F02CC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9575" y="5570339"/>
                        <a:ext cx="7998873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14ADCE5-C8D1-63BC-08DA-C14C67A49761}"/>
              </a:ext>
            </a:extLst>
          </p:cNvPr>
          <p:cNvSpPr txBox="1"/>
          <p:nvPr/>
        </p:nvSpPr>
        <p:spPr>
          <a:xfrm>
            <a:off x="6654328" y="5819926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22BB5B-FABD-7274-34AA-3A99DCEC600C}"/>
              </a:ext>
            </a:extLst>
          </p:cNvPr>
          <p:cNvSpPr txBox="1"/>
          <p:nvPr/>
        </p:nvSpPr>
        <p:spPr>
          <a:xfrm>
            <a:off x="5066623" y="5819926"/>
            <a:ext cx="579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26463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>
                  <a:solidFill>
                    <a:srgbClr val="002060"/>
                  </a:solidFill>
                  <a:latin typeface="Calibri "/>
                </a:rPr>
                <a:t>Preparing for the lecture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6146" name="Picture 2" descr="Copywriting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5447332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01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308" y="978192"/>
            <a:ext cx="10945216" cy="543493"/>
          </a:xfrm>
          <a:noFill/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Check your answers to the homework task.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11" y="279885"/>
            <a:ext cx="8394408" cy="556827"/>
            <a:chOff x="103092947" y="106166598"/>
            <a:chExt cx="6998837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970565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Preparing for the lecture: 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Vocabulary building (A)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087058"/>
              </p:ext>
            </p:extLst>
          </p:nvPr>
        </p:nvGraphicFramePr>
        <p:xfrm>
          <a:off x="447934" y="1340768"/>
          <a:ext cx="11436290" cy="5394960"/>
        </p:xfrm>
        <a:graphic>
          <a:graphicData uri="http://schemas.openxmlformats.org/drawingml/2006/table">
            <a:tbl>
              <a:tblPr firstRow="1" firstCol="1" bandRow="1"/>
              <a:tblGrid>
                <a:gridCol w="463490">
                  <a:extLst>
                    <a:ext uri="{9D8B030D-6E8A-4147-A177-3AD203B41FA5}">
                      <a16:colId xmlns:a16="http://schemas.microsoft.com/office/drawing/2014/main" val="3958786021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794399132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11739373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539714838"/>
                    </a:ext>
                  </a:extLst>
                </a:gridCol>
                <a:gridCol w="144016">
                  <a:extLst>
                    <a:ext uri="{9D8B030D-6E8A-4147-A177-3AD203B41FA5}">
                      <a16:colId xmlns:a16="http://schemas.microsoft.com/office/drawing/2014/main" val="364321703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85957047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658352959"/>
                    </a:ext>
                  </a:extLst>
                </a:gridCol>
                <a:gridCol w="3339952">
                  <a:extLst>
                    <a:ext uri="{9D8B030D-6E8A-4147-A177-3AD203B41FA5}">
                      <a16:colId xmlns:a16="http://schemas.microsoft.com/office/drawing/2014/main" val="4270066545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impossible to avoid social media since it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permeates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every aspect of modern life.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25697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gives a sense of understanding to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helps to improve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spreads throughout all or most of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913499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emergence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the Internet in the early 21</a:t>
                      </a:r>
                      <a:r>
                        <a:rPr lang="en-US" sz="1800" kern="1200" baseline="30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century changed the way we learn.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41856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growth to a position of importance or influence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replacement of something outdated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the opinions held by a large number of people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61897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can seem that modern technology use is much more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intuitive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younger people.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28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based on understanding complex ideas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based on natural feeling or sense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based on large amounts of research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13047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phone addiction is one negative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outcome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modern technology.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0802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the way something is designed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the result of a process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the cause of a problem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685254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Cases of online bullying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resonate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people who have suffered from it themselves.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0916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produce strong feelings due to similar experience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produce negative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behaviour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create understanding of a new situation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81231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7839400" y="1884462"/>
            <a:ext cx="4044824" cy="51854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933636" y="3003818"/>
            <a:ext cx="3290156" cy="49719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5015880" y="4099047"/>
            <a:ext cx="3528392" cy="55408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4871864" y="5157192"/>
            <a:ext cx="3672408" cy="47458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33636" y="6177357"/>
            <a:ext cx="3290156" cy="5583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6" descr="Book Generic Mixed icon">
            <a:extLst>
              <a:ext uri="{FF2B5EF4-FFF2-40B4-BE49-F238E27FC236}">
                <a16:creationId xmlns:a16="http://schemas.microsoft.com/office/drawing/2014/main" id="{3FE125DE-0177-991A-49A8-9A78EF97C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552" y="219839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11" y="279885"/>
            <a:ext cx="8394408" cy="556827"/>
            <a:chOff x="103092947" y="106166598"/>
            <a:chExt cx="6998837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970565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Preparing for the lecture: 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Vocabulary building (A)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9322"/>
              </p:ext>
            </p:extLst>
          </p:nvPr>
        </p:nvGraphicFramePr>
        <p:xfrm>
          <a:off x="312555" y="1484784"/>
          <a:ext cx="11436290" cy="5120640"/>
        </p:xfrm>
        <a:graphic>
          <a:graphicData uri="http://schemas.openxmlformats.org/drawingml/2006/table">
            <a:tbl>
              <a:tblPr firstRow="1" firstCol="1" bandRow="1"/>
              <a:tblGrid>
                <a:gridCol w="463490">
                  <a:extLst>
                    <a:ext uri="{9D8B030D-6E8A-4147-A177-3AD203B41FA5}">
                      <a16:colId xmlns:a16="http://schemas.microsoft.com/office/drawing/2014/main" val="3958786021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794399132"/>
                    </a:ext>
                  </a:extLst>
                </a:gridCol>
                <a:gridCol w="495419">
                  <a:extLst>
                    <a:ext uri="{9D8B030D-6E8A-4147-A177-3AD203B41FA5}">
                      <a16:colId xmlns:a16="http://schemas.microsoft.com/office/drawing/2014/main" val="1117393730"/>
                    </a:ext>
                  </a:extLst>
                </a:gridCol>
                <a:gridCol w="152653">
                  <a:extLst>
                    <a:ext uri="{9D8B030D-6E8A-4147-A177-3AD203B41FA5}">
                      <a16:colId xmlns:a16="http://schemas.microsoft.com/office/drawing/2014/main" val="323367136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4321703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1017134720"/>
                    </a:ext>
                  </a:extLst>
                </a:gridCol>
                <a:gridCol w="567427">
                  <a:extLst>
                    <a:ext uri="{9D8B030D-6E8A-4147-A177-3AD203B41FA5}">
                      <a16:colId xmlns:a16="http://schemas.microsoft.com/office/drawing/2014/main" val="65835295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599080127"/>
                    </a:ext>
                  </a:extLst>
                </a:gridCol>
                <a:gridCol w="152653">
                  <a:extLst>
                    <a:ext uri="{9D8B030D-6E8A-4147-A177-3AD203B41FA5}">
                      <a16:colId xmlns:a16="http://schemas.microsoft.com/office/drawing/2014/main" val="1071112929"/>
                    </a:ext>
                  </a:extLst>
                </a:gridCol>
                <a:gridCol w="2979912">
                  <a:extLst>
                    <a:ext uri="{9D8B030D-6E8A-4147-A177-3AD203B41FA5}">
                      <a16:colId xmlns:a16="http://schemas.microsoft.com/office/drawing/2014/main" val="2247268402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6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airports, facial recognition is often used to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person’s identity.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25697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understand more about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provide an example of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confirm as true or real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913499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7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Looking at general trends in society helps to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contextualise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person’s smartphone habits.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41856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make something clear or obvious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view something in its wider situation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provide support or evidence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61897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8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lot of people don’t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utilise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all the functions of their smartphones.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28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spend time doing something important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help develop a product or idea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make full and effective use of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313047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9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participant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study had to live without a mobile phone for one week.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0802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a person taking part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organized activity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a person who organizes an activity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a person observing an organized activity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685254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10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109538" indent="0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helpful to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reassure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people that new technology is designed to be simple to use.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0916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give people confidence by removing doubts or fears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teach people how to do or use something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(c) provide support to someone in a new situation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5720" marR="1572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81231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8768933" y="2051207"/>
            <a:ext cx="2979912" cy="36968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580624" y="2961258"/>
            <a:ext cx="4035656" cy="33158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8256239" y="3860462"/>
            <a:ext cx="3492605" cy="57665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767408" y="4941168"/>
            <a:ext cx="3938228" cy="54859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767408" y="6060197"/>
            <a:ext cx="3290156" cy="5583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Book Generic Mixed icon">
            <a:extLst>
              <a:ext uri="{FF2B5EF4-FFF2-40B4-BE49-F238E27FC236}">
                <a16:creationId xmlns:a16="http://schemas.microsoft.com/office/drawing/2014/main" id="{2CE30FA4-276C-EEB7-5C7A-78350C42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28" y="306278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894" y="1371311"/>
            <a:ext cx="11012019" cy="533272"/>
          </a:xfrm>
          <a:noFill/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Check your answers to the homework task.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6" y="279885"/>
            <a:ext cx="8784978" cy="556827"/>
            <a:chOff x="103092947" y="106166598"/>
            <a:chExt cx="6844180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815908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Preparing for the lecture: 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Vocabulary building (B)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96769"/>
              </p:ext>
            </p:extLst>
          </p:nvPr>
        </p:nvGraphicFramePr>
        <p:xfrm>
          <a:off x="546894" y="1916832"/>
          <a:ext cx="11237738" cy="466344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63542">
                  <a:extLst>
                    <a:ext uri="{9D8B030D-6E8A-4147-A177-3AD203B41FA5}">
                      <a16:colId xmlns:a16="http://schemas.microsoft.com/office/drawing/2014/main" val="278111251"/>
                    </a:ext>
                  </a:extLst>
                </a:gridCol>
                <a:gridCol w="10774196">
                  <a:extLst>
                    <a:ext uri="{9D8B030D-6E8A-4147-A177-3AD203B41FA5}">
                      <a16:colId xmlns:a16="http://schemas.microsoft.com/office/drawing/2014/main" val="381236245"/>
                    </a:ext>
                  </a:extLst>
                </a:gridCol>
              </a:tblGrid>
              <a:tr h="427072"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Calibri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800">
                        <a:effectLst/>
                        <a:latin typeface="Calibri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music industry changed dramatically due to the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emergence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online streaming. 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(when … </a:t>
                      </a:r>
                      <a:r>
                        <a:rPr lang="en-US" sz="1800" b="1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emerged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381571"/>
                  </a:ext>
                </a:extLst>
              </a:tr>
              <a:tr h="427072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music industry changed dramatically </a:t>
                      </a:r>
                      <a:r>
                        <a:rPr lang="en-US" sz="1800" b="0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</a:t>
                      </a:r>
                      <a:r>
                        <a:rPr lang="en-US" sz="1800" b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 streaming </a:t>
                      </a:r>
                      <a:r>
                        <a:rPr lang="en-US" sz="1800" b="1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emerged</a:t>
                      </a:r>
                      <a:r>
                        <a:rPr lang="en-US" sz="1800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800" u="sng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71369"/>
                  </a:ext>
                </a:extLst>
              </a:tr>
              <a:tr h="427072"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Calibri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800">
                        <a:effectLst/>
                        <a:latin typeface="Calibri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Studies suggest learning basic mathematics may be an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intuitive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process. 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(based on </a:t>
                      </a:r>
                      <a:r>
                        <a:rPr lang="en-US" sz="1800" b="1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intuition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78432"/>
                  </a:ext>
                </a:extLst>
              </a:tr>
              <a:tr h="427072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Studies suggest learning basic mathematics may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800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</a:t>
                      </a:r>
                      <a:r>
                        <a:rPr lang="en-US" sz="1800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 on </a:t>
                      </a:r>
                      <a:r>
                        <a:rPr lang="en-US" sz="1800" b="1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intuition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279917"/>
                  </a:ext>
                </a:extLst>
              </a:tr>
              <a:tr h="427072"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Calibri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800">
                        <a:effectLst/>
                        <a:latin typeface="Calibri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 reviews make it much easier to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verify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advertising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claims about products. 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(the </a:t>
                      </a:r>
                      <a:r>
                        <a:rPr lang="en-US" sz="1800" b="1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verification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of)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05126"/>
                  </a:ext>
                </a:extLst>
              </a:tr>
              <a:tr h="427072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 reviews make </a:t>
                      </a:r>
                      <a:r>
                        <a:rPr lang="en-US" sz="1800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800" b="1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verification</a:t>
                      </a:r>
                      <a:r>
                        <a:rPr lang="en-US" sz="1800" i="1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advertising claims about products </a:t>
                      </a:r>
                      <a:r>
                        <a:rPr lang="en-US" sz="1800" u="sng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much easier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817578"/>
                  </a:ext>
                </a:extLst>
              </a:tr>
              <a:tr h="427072"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Calibri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800">
                        <a:effectLst/>
                        <a:latin typeface="Calibri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Evaluations of educational technology must be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contextualized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real learning situations. (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 in the </a:t>
                      </a:r>
                      <a:r>
                        <a:rPr lang="en-US" sz="1800" b="1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806476"/>
                  </a:ext>
                </a:extLst>
              </a:tr>
              <a:tr h="427072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Evaluations of educational technology must be </a:t>
                      </a:r>
                      <a:r>
                        <a:rPr lang="en-US" sz="1800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 in the </a:t>
                      </a:r>
                      <a:r>
                        <a:rPr lang="en-US" sz="18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en-US" sz="1800" i="1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learning situations.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05661"/>
                  </a:ext>
                </a:extLst>
              </a:tr>
              <a:tr h="623433">
                <a:tc rowSpan="2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  <a:latin typeface="Calibri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800">
                        <a:effectLst/>
                        <a:latin typeface="Calibri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are more likely to buy new technology if salespeople 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reassure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 that other</a:t>
                      </a:r>
                      <a:r>
                        <a:rPr lang="en-US" sz="1800" kern="1200" baseline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people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buying it. </a:t>
                      </a: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(get </a:t>
                      </a:r>
                      <a:r>
                        <a:rPr lang="en-US" sz="1800" b="1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reassurance</a:t>
                      </a:r>
                      <a:r>
                        <a:rPr lang="en-US" sz="18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263077"/>
                  </a:ext>
                </a:extLst>
              </a:tr>
              <a:tr h="623433">
                <a:tc vMerge="1">
                  <a:txBody>
                    <a:bodyPr/>
                    <a:lstStyle/>
                    <a:p>
                      <a:pPr algn="ctr" fontAlgn="base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are more likely to buy new technology if </a:t>
                      </a:r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</a:t>
                      </a:r>
                      <a:r>
                        <a:rPr lang="en-US" sz="1800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</a:t>
                      </a:r>
                      <a:r>
                        <a:rPr lang="en-US" sz="1800" b="1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reassurance</a:t>
                      </a:r>
                      <a:r>
                        <a:rPr lang="en-US" sz="1800" i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salespeople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that other people are buying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74012"/>
                  </a:ext>
                </a:extLst>
              </a:tr>
            </a:tbl>
          </a:graphicData>
        </a:graphic>
      </p:graphicFrame>
      <p:sp>
        <p:nvSpPr>
          <p:cNvPr id="17" name="Rectangle 16"/>
          <p:cNvSpPr>
            <a:spLocks noChangeAspect="1"/>
          </p:cNvSpPr>
          <p:nvPr/>
        </p:nvSpPr>
        <p:spPr>
          <a:xfrm>
            <a:off x="1064990" y="2415500"/>
            <a:ext cx="10297144" cy="307399"/>
          </a:xfrm>
          <a:prstGeom prst="rect">
            <a:avLst/>
          </a:prstGeom>
          <a:solidFill>
            <a:srgbClr val="EFFFEB"/>
          </a:solidFill>
        </p:spPr>
        <p:txBody>
          <a:bodyPr wrap="square">
            <a:spAutoFit/>
          </a:bodyPr>
          <a:lstStyle/>
          <a:p>
            <a:endParaRPr lang="en-GB" sz="1000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5440" y="3271005"/>
            <a:ext cx="10297144" cy="307399"/>
          </a:xfrm>
          <a:prstGeom prst="rect">
            <a:avLst/>
          </a:prstGeom>
          <a:solidFill>
            <a:srgbClr val="EFFFEB"/>
          </a:solidFill>
        </p:spPr>
        <p:txBody>
          <a:bodyPr wrap="square">
            <a:spAutoFit/>
          </a:bodyPr>
          <a:lstStyle/>
          <a:p>
            <a:endParaRPr lang="en-GB" sz="1000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055440" y="4137686"/>
            <a:ext cx="10297144" cy="307399"/>
          </a:xfrm>
          <a:prstGeom prst="rect">
            <a:avLst/>
          </a:prstGeom>
          <a:solidFill>
            <a:srgbClr val="EFFFEB"/>
          </a:solidFill>
        </p:spPr>
        <p:txBody>
          <a:bodyPr wrap="square">
            <a:spAutoFit/>
          </a:bodyPr>
          <a:lstStyle/>
          <a:p>
            <a:endParaRPr lang="en-GB" sz="1000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1064990" y="4956002"/>
            <a:ext cx="10297144" cy="307399"/>
          </a:xfrm>
          <a:prstGeom prst="rect">
            <a:avLst/>
          </a:prstGeom>
          <a:solidFill>
            <a:srgbClr val="EFFFEB"/>
          </a:solidFill>
        </p:spPr>
        <p:txBody>
          <a:bodyPr wrap="square">
            <a:spAutoFit/>
          </a:bodyPr>
          <a:lstStyle/>
          <a:p>
            <a:endParaRPr lang="en-GB" sz="1000"/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1055440" y="6021288"/>
            <a:ext cx="10729192" cy="498764"/>
          </a:xfrm>
          <a:prstGeom prst="rect">
            <a:avLst/>
          </a:prstGeom>
          <a:solidFill>
            <a:srgbClr val="EFFFEB"/>
          </a:solidFill>
        </p:spPr>
        <p:txBody>
          <a:bodyPr wrap="square">
            <a:spAutoFit/>
          </a:bodyPr>
          <a:lstStyle/>
          <a:p>
            <a:endParaRPr lang="en-GB" sz="1000"/>
          </a:p>
        </p:txBody>
      </p:sp>
      <p:pic>
        <p:nvPicPr>
          <p:cNvPr id="2" name="Picture 6" descr="Book Generic Mixed icon">
            <a:extLst>
              <a:ext uri="{FF2B5EF4-FFF2-40B4-BE49-F238E27FC236}">
                <a16:creationId xmlns:a16="http://schemas.microsoft.com/office/drawing/2014/main" id="{7D635E18-DA18-47A4-6D15-120D4BDE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121" y="483178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6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351584" y="278397"/>
            <a:ext cx="9505053" cy="556827"/>
            <a:chOff x="103092947" y="106166598"/>
            <a:chExt cx="6633630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21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>
                  <a:solidFill>
                    <a:srgbClr val="000000"/>
                  </a:solidFill>
                  <a:latin typeface="Verdana" panose="020B0604030504040204" pitchFamily="34" charset="0"/>
                </a:rPr>
                <a:t>Preparing for the lecture:</a:t>
              </a:r>
              <a:r>
                <a:rPr lang="en-GB" altLang="en-US" sz="2400">
                  <a:solidFill>
                    <a:srgbClr val="000000"/>
                  </a:solidFill>
                  <a:latin typeface="Verdana" panose="020B0604030504040204" pitchFamily="34" charset="0"/>
                </a:rPr>
                <a:t> Listening and note-taking focus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2040" y="3341446"/>
            <a:ext cx="5472599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</a:pPr>
            <a:endParaRPr lang="en-GB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262" y="3646965"/>
            <a:ext cx="11274853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 at the situations below and decide what might be the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listening purpose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1344" y="1117970"/>
            <a:ext cx="11809311" cy="2288615"/>
          </a:xfrm>
          <a:solidFill>
            <a:srgbClr val="C7EBE2"/>
          </a:solidFill>
          <a:ln>
            <a:solidFill>
              <a:schemeClr val="tx1"/>
            </a:solidFill>
            <a:prstDash val="dash"/>
          </a:ln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indent="0" algn="ctr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Listening for a specific purpose</a:t>
            </a:r>
          </a:p>
          <a:p>
            <a:pPr marL="176213" indent="0" algn="just" fontAlgn="base">
              <a:lnSpc>
                <a:spcPct val="107000"/>
              </a:lnSpc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listening skills involve having a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behind the listening activity. </a:t>
            </a:r>
          </a:p>
          <a:p>
            <a:pPr marL="176213" indent="0" algn="just" fontAlgn="base">
              <a:lnSpc>
                <a:spcPct val="107000"/>
              </a:lnSpc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Having a purpose when listening can help you focus on the content. It can also help you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information is </a:t>
            </a:r>
            <a:r>
              <a:rPr lang="en-GB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relevant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your purpose and which is not.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all information from a lecture/ video may be relevant to your listening purpose. </a:t>
            </a:r>
          </a:p>
          <a:p>
            <a:pPr marL="176213" indent="0" fontAlgn="base">
              <a:lnSpc>
                <a:spcPct val="107000"/>
              </a:lnSpc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6213" indent="0" fontAlgn="base">
              <a:lnSpc>
                <a:spcPct val="107000"/>
              </a:lnSpc>
              <a:buNone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6213" indent="0" fontAlgn="base">
              <a:lnSpc>
                <a:spcPct val="107000"/>
              </a:lnSpc>
              <a:buNone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 fontAlgn="base">
              <a:lnSpc>
                <a:spcPct val="107000"/>
              </a:lnSpc>
              <a:spcAft>
                <a:spcPts val="0"/>
              </a:spcAft>
              <a:buNone/>
            </a:pPr>
            <a:endParaRPr lang="en-US" sz="18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745" y="4256700"/>
            <a:ext cx="6989363" cy="2308324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/>
              <a:t>Listening to a timetabled lecture (e.g. one of your Content lectures)</a:t>
            </a: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/>
              <a:t>Watching the recording of a lecture you’ve already attended</a:t>
            </a:r>
          </a:p>
          <a:p>
            <a:pPr marL="342900" lvl="0" indent="-342900">
              <a:lnSpc>
                <a:spcPct val="200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/>
              <a:t>Watching a video from a reading list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/>
              <a:t>Watching a video </a:t>
            </a:r>
            <a:r>
              <a:rPr lang="en-GB" u="sng" dirty="0"/>
              <a:t>you</a:t>
            </a:r>
            <a:r>
              <a:rPr lang="en-GB" dirty="0"/>
              <a:t> found online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0168" y="4256700"/>
            <a:ext cx="4390487" cy="256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 listening purpose:</a:t>
            </a: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something new about a topic </a:t>
            </a: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Reviewing notes and adding information</a:t>
            </a: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specific information relevant to an assignment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6" descr="Book Generic Mixed icon">
            <a:extLst>
              <a:ext uri="{FF2B5EF4-FFF2-40B4-BE49-F238E27FC236}">
                <a16:creationId xmlns:a16="http://schemas.microsoft.com/office/drawing/2014/main" id="{BC883836-B03F-14C8-356F-109EABE1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92" y="5387685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13BD3B2ACE4B479C7E961D71E27E68" ma:contentTypeVersion="16" ma:contentTypeDescription="Create a new document." ma:contentTypeScope="" ma:versionID="6f10707223d56a569af0dbc84792e62e">
  <xsd:schema xmlns:xsd="http://www.w3.org/2001/XMLSchema" xmlns:xs="http://www.w3.org/2001/XMLSchema" xmlns:p="http://schemas.microsoft.com/office/2006/metadata/properties" xmlns:ns2="545d15f7-6577-4bc9-aa88-89ac4a3e5607" xmlns:ns3="71566fe0-4e9e-429a-8fc8-bbed13cddc77" targetNamespace="http://schemas.microsoft.com/office/2006/metadata/properties" ma:root="true" ma:fieldsID="b4b4c805ac27d2773d919904c350903d" ns2:_="" ns3:_="">
    <xsd:import namespace="545d15f7-6577-4bc9-aa88-89ac4a3e5607"/>
    <xsd:import namespace="71566fe0-4e9e-429a-8fc8-bbed13cddc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d15f7-6577-4bc9-aa88-89ac4a3e56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b41eaff-6be1-43e3-aa28-e44eb035eb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6fe0-4e9e-429a-8fc8-bbed13cddc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7187714-89cd-4f3c-bca0-aa506d32a13e}" ma:internalName="TaxCatchAll" ma:showField="CatchAllData" ma:web="71566fe0-4e9e-429a-8fc8-bbed13cdd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45d15f7-6577-4bc9-aa88-89ac4a3e5607" xsi:nil="true"/>
    <TaxCatchAll xmlns="71566fe0-4e9e-429a-8fc8-bbed13cddc77" xsi:nil="true"/>
    <lcf76f155ced4ddcb4097134ff3c332f xmlns="545d15f7-6577-4bc9-aa88-89ac4a3e5607">
      <Terms xmlns="http://schemas.microsoft.com/office/infopath/2007/PartnerControls"/>
    </lcf76f155ced4ddcb4097134ff3c332f>
    <SharedWithUsers xmlns="71566fe0-4e9e-429a-8fc8-bbed13cddc77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AFD932A-F324-46EC-A471-CB011E902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3EA279-40BE-4B52-A1CB-0BAB240A43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5d15f7-6577-4bc9-aa88-89ac4a3e5607"/>
    <ds:schemaRef ds:uri="71566fe0-4e9e-429a-8fc8-bbed13cdd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1187D4-867B-4BCC-9BAC-3FB608B710DB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545d15f7-6577-4bc9-aa88-89ac4a3e5607"/>
    <ds:schemaRef ds:uri="http://schemas.microsoft.com/office/infopath/2007/PartnerControls"/>
    <ds:schemaRef ds:uri="71566fe0-4e9e-429a-8fc8-bbed13cddc77"/>
    <ds:schemaRef ds:uri="http://purl.org/dc/terms/"/>
    <ds:schemaRef ds:uri="c98cd21c-babb-4b51-9f32-e929c9312283"/>
    <ds:schemaRef ds:uri="b4633975-2ae0-4980-b3dc-2c358368657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</TotalTime>
  <Words>1901</Words>
  <Application>Microsoft Office PowerPoint</Application>
  <PresentationFormat>Widescreen</PresentationFormat>
  <Paragraphs>233</Paragraphs>
  <Slides>20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 </vt:lpstr>
      <vt:lpstr>Arial</vt:lpstr>
      <vt:lpstr>Calibri</vt:lpstr>
      <vt:lpstr>Calibri Light</vt:lpstr>
      <vt:lpstr>Verdana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9</vt:lpstr>
    </vt:vector>
  </TitlesOfParts>
  <Company>The 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Shayna Kozuch</dc:creator>
  <cp:lastModifiedBy>Michaela Seserman</cp:lastModifiedBy>
  <cp:revision>177</cp:revision>
  <cp:lastPrinted>2015-02-25T05:39:47Z</cp:lastPrinted>
  <dcterms:created xsi:type="dcterms:W3CDTF">2011-01-19T07:34:59Z</dcterms:created>
  <dcterms:modified xsi:type="dcterms:W3CDTF">2024-11-26T03:55:23Z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0x010100CD13BD3B2ACE4B479C7E961D71E27E68</vt:lpwstr>
  </property>
  <property fmtid="{D5CDD505-2E9C-101B-9397-08002B2CF9AE}" pid="3" name="Order">
    <vt:r8>11700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  <property fmtid="{D5CDD505-2E9C-101B-9397-08002B2CF9AE}" pid="12" name="TriggerFlowInfo">
    <vt:lpwstr/>
  </property>
</Properties>
</file>